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8" r:id="rId7"/>
    <p:sldId id="261" r:id="rId8"/>
    <p:sldId id="264" r:id="rId9"/>
    <p:sldId id="263" r:id="rId10"/>
    <p:sldId id="262" r:id="rId11"/>
    <p:sldId id="265" r:id="rId12"/>
    <p:sldId id="266" r:id="rId13"/>
    <p:sldId id="267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3AD5-E595-49BB-ABB9-BE584B3F9C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A62-B923-47FE-A51C-8E5BA763D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3AD5-E595-49BB-ABB9-BE584B3F9C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A62-B923-47FE-A51C-8E5BA763D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3AD5-E595-49BB-ABB9-BE584B3F9C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A62-B923-47FE-A51C-8E5BA763D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3AD5-E595-49BB-ABB9-BE584B3F9C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A62-B923-47FE-A51C-8E5BA763D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3AD5-E595-49BB-ABB9-BE584B3F9C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A62-B923-47FE-A51C-8E5BA763D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3AD5-E595-49BB-ABB9-BE584B3F9C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A62-B923-47FE-A51C-8E5BA763D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3AD5-E595-49BB-ABB9-BE584B3F9C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A62-B923-47FE-A51C-8E5BA763D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3AD5-E595-49BB-ABB9-BE584B3F9C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A62-B923-47FE-A51C-8E5BA763D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3AD5-E595-49BB-ABB9-BE584B3F9C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A62-B923-47FE-A51C-8E5BA763D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3AD5-E595-49BB-ABB9-BE584B3F9C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A62-B923-47FE-A51C-8E5BA763D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3AD5-E595-49BB-ABB9-BE584B3F9C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AA62-B923-47FE-A51C-8E5BA763D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3AD5-E595-49BB-ABB9-BE584B3F9C3B}" type="datetimeFigureOut">
              <a:rPr lang="en-GB" smtClean="0"/>
              <a:pPr/>
              <a:t>04/03/2017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FAA62-B923-47FE-A51C-8E5BA763D9C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>
            <a:normAutofit/>
          </a:bodyPr>
          <a:lstStyle/>
          <a:p>
            <a:pPr indent="0" algn="ctr">
              <a:spcBef>
                <a:spcPts val="1000"/>
              </a:spcBef>
              <a:buNone/>
            </a:pPr>
            <a:r>
              <a:rPr lang="en-GB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Raiders</a:t>
            </a:r>
          </a:p>
          <a:p>
            <a:pPr indent="0" algn="ctr">
              <a:spcBef>
                <a:spcPts val="1000"/>
              </a:spcBef>
              <a:buNone/>
            </a:pPr>
            <a:r>
              <a:rPr lang="en-GB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indent="0" algn="ctr">
              <a:spcBef>
                <a:spcPts val="1000"/>
              </a:spcBef>
              <a:buNone/>
            </a:pPr>
            <a:r>
              <a:rPr lang="en-GB" sz="9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Reivers</a:t>
            </a:r>
            <a:endParaRPr lang="en-GB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ham Castle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8550"/>
            <a:ext cx="7054883" cy="5308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87727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Norham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Castle, c. 1121</a:t>
            </a:r>
          </a:p>
          <a:p>
            <a:pPr algn="ctr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Built 1121 by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Ranulph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Flambard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, Bishop of Durham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Norham 1st April 2015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037" y="404664"/>
            <a:ext cx="8412427" cy="6309320"/>
          </a:xfrm>
          <a:prstGeom prst="rect">
            <a:avLst/>
          </a:prstGeom>
        </p:spPr>
      </p:pic>
      <p:pic>
        <p:nvPicPr>
          <p:cNvPr id="7" name="Picture 6" descr="norham4 not D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9036496" cy="6741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6207695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Norham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Castle, 16</a:t>
            </a:r>
            <a:r>
              <a:rPr lang="en-GB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century gun embrasures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mailholm%20reconstru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5"/>
            <a:ext cx="6120680" cy="62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mailholm Tower 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8934838" cy="4896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558924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Smailholm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Tower</a:t>
            </a:r>
          </a:p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c. 1500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119675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Smailholm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Tower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ochil%20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08720"/>
            <a:ext cx="6210195" cy="525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84168" y="407707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Drochil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Castle,</a:t>
            </a:r>
          </a:p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West Linton</a:t>
            </a:r>
          </a:p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 1575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rochil Castle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60" y="0"/>
            <a:ext cx="91196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enknowe%20arcs%20of%20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33924" cy="47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522920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Greenknowe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Tower, 1591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Greenknowe%20reconstru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2976" y="720079"/>
            <a:ext cx="4188912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reenknowe Tower 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16024"/>
            <a:ext cx="4677984" cy="6237312"/>
          </a:xfrm>
          <a:prstGeom prst="rect">
            <a:avLst/>
          </a:prstGeom>
        </p:spPr>
      </p:pic>
      <p:pic>
        <p:nvPicPr>
          <p:cNvPr id="8" name="Picture 7" descr="Greenknowe Tower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531" y="836713"/>
            <a:ext cx="4230469" cy="5640626"/>
          </a:xfrm>
          <a:prstGeom prst="rect">
            <a:avLst/>
          </a:prstGeom>
        </p:spPr>
      </p:pic>
      <p:pic>
        <p:nvPicPr>
          <p:cNvPr id="9" name="Picture 8" descr="Greenknowe Tower 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5996" y="836712"/>
            <a:ext cx="4212468" cy="5616624"/>
          </a:xfrm>
          <a:prstGeom prst="rect">
            <a:avLst/>
          </a:prstGeom>
        </p:spPr>
      </p:pic>
      <p:pic>
        <p:nvPicPr>
          <p:cNvPr id="10" name="Picture 9" descr="Greenknowe Tower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96" y="764704"/>
            <a:ext cx="4266474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ER16WAL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7397"/>
            <a:ext cx="8232618" cy="63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ampart and bastion p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9014563" cy="4529534"/>
          </a:xfrm>
          <a:prstGeom prst="rect">
            <a:avLst/>
          </a:prstGeom>
        </p:spPr>
      </p:pic>
      <p:pic>
        <p:nvPicPr>
          <p:cNvPr id="9" name="Picture 8" descr="Berwick 1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56"/>
            <a:ext cx="8964488" cy="6104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5910371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Berwick-upon-Tweed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Circa 1571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4462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Original design for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Berwick’s fortifications,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c. 1558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lliartds stone Ancrum Mo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080"/>
            <a:ext cx="9144000" cy="6085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551723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Lilliard’s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Stone,</a:t>
            </a:r>
          </a:p>
          <a:p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Ancrum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Moor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p of Border T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13"/>
            <a:ext cx="6048672" cy="57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558924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Towers in the Scottish Borders in the 16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Century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seatic cog 13th century a8231a9a22175b61cd74a1eea71ccd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3999" cy="6437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38132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 Hanseatic Cog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r Michael Scott_Wizard  L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16632"/>
            <a:ext cx="5184576" cy="6517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66124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Sir Michael Scott</a:t>
            </a:r>
          </a:p>
          <a:p>
            <a:pPr algn="ctr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“The Wizard”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uns Scotu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2788" y="70643"/>
            <a:ext cx="5111700" cy="6443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94116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John of Duns </a:t>
            </a:r>
          </a:p>
          <a:p>
            <a:pPr algn="ctr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“Duns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Scotus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496" y="1340768"/>
            <a:ext cx="9073008" cy="4752528"/>
            <a:chOff x="35496" y="1340768"/>
            <a:chExt cx="9073008" cy="4752528"/>
          </a:xfrm>
        </p:grpSpPr>
        <p:pic>
          <p:nvPicPr>
            <p:cNvPr id="2" name="Picture 1" descr="John Baliol shie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96" y="2515618"/>
              <a:ext cx="3096344" cy="3563984"/>
            </a:xfrm>
            <a:prstGeom prst="rect">
              <a:avLst/>
            </a:prstGeom>
          </p:spPr>
        </p:pic>
        <p:pic>
          <p:nvPicPr>
            <p:cNvPr id="3" name="Picture 2" descr="John Hastings shiel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2515617"/>
              <a:ext cx="3096344" cy="3577679"/>
            </a:xfrm>
            <a:prstGeom prst="rect">
              <a:avLst/>
            </a:prstGeom>
          </p:spPr>
        </p:pic>
        <p:pic>
          <p:nvPicPr>
            <p:cNvPr id="4" name="Picture 3" descr="Robert Brus shiel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1840" y="2515618"/>
              <a:ext cx="2952328" cy="357103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9512" y="1340768"/>
              <a:ext cx="87849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GB" sz="2400" b="1" dirty="0" smtClean="0">
                  <a:latin typeface="Times New Roman" pitchFamily="18" charset="0"/>
                  <a:cs typeface="Times New Roman" pitchFamily="18" charset="0"/>
                </a:rPr>
                <a:t>Arms of the three </a:t>
              </a:r>
              <a:r>
                <a:rPr lang="en-GB" sz="24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GB" sz="2400" b="1" dirty="0" smtClean="0">
                  <a:latin typeface="Times New Roman" pitchFamily="18" charset="0"/>
                  <a:cs typeface="Times New Roman" pitchFamily="18" charset="0"/>
                </a:rPr>
                <a:t>ain </a:t>
              </a:r>
              <a:r>
                <a:rPr lang="en-GB" sz="2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GB" sz="2400" b="1" dirty="0" smtClean="0">
                  <a:latin typeface="Times New Roman" pitchFamily="18" charset="0"/>
                  <a:cs typeface="Times New Roman" pitchFamily="18" charset="0"/>
                </a:rPr>
                <a:t>ontenders</a:t>
              </a:r>
            </a:p>
            <a:p>
              <a:pPr algn="ctr"/>
              <a:r>
                <a:rPr lang="en-GB" sz="2400" b="1" dirty="0" smtClean="0"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lang="en-GB" sz="2400" b="1" dirty="0" smtClean="0">
                  <a:latin typeface="Times New Roman" pitchFamily="18" charset="0"/>
                  <a:cs typeface="Times New Roman" pitchFamily="18" charset="0"/>
                </a:rPr>
                <a:t>the Crown of </a:t>
              </a:r>
              <a:r>
                <a:rPr lang="en-GB" sz="2400" b="1" dirty="0" smtClean="0">
                  <a:latin typeface="Times New Roman" pitchFamily="18" charset="0"/>
                  <a:cs typeface="Times New Roman" pitchFamily="18" charset="0"/>
                </a:rPr>
                <a:t>Scotland, 1292</a:t>
              </a:r>
              <a:endParaRPr lang="en-GB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xburgh%20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096438" cy="63670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5694347"/>
            <a:ext cx="25202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Plan of Roxburgh </a:t>
            </a:r>
          </a:p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c. 1250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260648"/>
            <a:ext cx="302433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71600" y="272549"/>
            <a:ext cx="345638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Tenement of William Boswell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Tenement of The Abbot of Melrose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Property of Margaret of </a:t>
            </a:r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Auldton</a:t>
            </a:r>
            <a:endParaRPr lang="en-GB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Tenememt</a:t>
            </a: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 of Richard of </a:t>
            </a:r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Killor</a:t>
            </a:r>
            <a:endParaRPr lang="en-GB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300"/>
              </a:spcAft>
              <a:buFontTx/>
              <a:buAutoNum type="arabicPeriod"/>
            </a:pP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Property of Margaret of </a:t>
            </a:r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Auldton</a:t>
            </a:r>
            <a:endParaRPr lang="en-GB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300"/>
              </a:spcAft>
              <a:buFontTx/>
              <a:buAutoNum type="arabicPeriod"/>
            </a:pP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Property of Margaret of </a:t>
            </a:r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Auldton</a:t>
            </a:r>
            <a:endParaRPr lang="en-GB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300"/>
              </a:spcAft>
              <a:buFontTx/>
              <a:buAutoNum type="arabicPeriod"/>
            </a:pPr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Tenememt</a:t>
            </a: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 of Richard of Kelso</a:t>
            </a:r>
          </a:p>
          <a:p>
            <a:pPr marL="228600" indent="-228600">
              <a:spcAft>
                <a:spcPts val="300"/>
              </a:spcAft>
              <a:buFontTx/>
              <a:buAutoNum type="arabicPeriod"/>
            </a:pP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Tenement of John </a:t>
            </a:r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Knoicce</a:t>
            </a:r>
            <a:endParaRPr lang="en-GB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300"/>
              </a:spcAft>
              <a:buFontTx/>
              <a:buAutoNum type="arabicPeriod"/>
            </a:pP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Property of Roger de </a:t>
            </a:r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Auldton</a:t>
            </a:r>
            <a:endParaRPr lang="en-GB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spcAft>
                <a:spcPts val="300"/>
              </a:spcAft>
              <a:buFontTx/>
              <a:buAutoNum type="arabicPeriod"/>
            </a:pP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Tenement of the Chaplain of Roger de </a:t>
            </a:r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Auldton</a:t>
            </a:r>
            <a:endParaRPr lang="en-GB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Tenement of Roger Miller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2204864"/>
            <a:ext cx="7920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St James Church</a:t>
            </a:r>
            <a:endParaRPr lang="en-GB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2924944"/>
            <a:ext cx="9361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Land of the Priest of St John</a:t>
            </a:r>
            <a:endParaRPr lang="en-GB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2160" y="3429000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156176" y="3645024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12160" y="33569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Harvey of </a:t>
            </a:r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Heiton’s</a:t>
            </a: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 Land</a:t>
            </a:r>
            <a:endParaRPr lang="en-GB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8144" y="4293096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796136" y="422108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Robert </a:t>
            </a:r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Sellar’s</a:t>
            </a: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 Land</a:t>
            </a:r>
            <a:endParaRPr lang="en-GB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36096" y="4509120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48064" y="444814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oly Sepulchre</a:t>
            </a:r>
            <a:endParaRPr lang="en-GB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3717032"/>
            <a:ext cx="11521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860032" y="3717032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995936" y="3573016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latin typeface="Times New Roman" pitchFamily="18" charset="0"/>
                <a:cs typeface="Times New Roman" pitchFamily="18" charset="0"/>
              </a:rPr>
              <a:t>Uchtred</a:t>
            </a:r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 Miller’s Land</a:t>
            </a:r>
            <a:endParaRPr lang="en-GB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rthumberland Towers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5760640" cy="610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76470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Castles and Towers in Northumberland </a:t>
            </a:r>
          </a:p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c. 1415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SMOT&amp;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908720"/>
            <a:ext cx="9063738" cy="388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573325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 Norman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otte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bailey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astle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rk Castle in 16th c amend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5616624" cy="6093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530120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Wark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on Tweed Castle c. 1120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5589240"/>
            <a:ext cx="108012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 descr="Etal%20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33" y="404665"/>
            <a:ext cx="5847051" cy="61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28184" y="530120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Etal</a:t>
            </a:r>
            <a:r>
              <a:rPr lang="en-GB" sz="2000" b="1" dirty="0" smtClean="0"/>
              <a:t> Castle</a:t>
            </a:r>
          </a:p>
          <a:p>
            <a:pPr algn="ctr"/>
            <a:r>
              <a:rPr lang="en-GB" sz="2000" b="1" dirty="0" smtClean="0"/>
              <a:t>c. 1341</a:t>
            </a:r>
            <a:endParaRPr lang="en-GB" sz="2000" b="1" dirty="0"/>
          </a:p>
        </p:txBody>
      </p:sp>
      <p:pic>
        <p:nvPicPr>
          <p:cNvPr id="8" name="Picture 7" descr="Etal Castle May 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-1"/>
            <a:ext cx="8820472" cy="6615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2606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11663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Etal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Castle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212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Sharman</dc:creator>
  <cp:lastModifiedBy>Sharman</cp:lastModifiedBy>
  <cp:revision>56</cp:revision>
  <dcterms:created xsi:type="dcterms:W3CDTF">2017-02-11T15:14:44Z</dcterms:created>
  <dcterms:modified xsi:type="dcterms:W3CDTF">2017-03-04T11:42:47Z</dcterms:modified>
</cp:coreProperties>
</file>