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F17BA-5AF4-425E-8E8C-1DACFA52B54D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2F0C-38B0-4C0B-9C0C-04B2067ED65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2F0C-38B0-4C0B-9C0C-04B2067ED657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C5D-8E58-4731-AF98-20851AC3C1DA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A22-AC4F-448B-98A9-46F4ECB731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9C5D-8E58-4731-AF98-20851AC3C1DA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3A22-AC4F-448B-98A9-46F4ECB731B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Coal Mining</a:t>
            </a:r>
            <a:br>
              <a:rPr lang="en-GB" sz="6000" b="1" dirty="0" smtClean="0">
                <a:latin typeface="Arial" pitchFamily="34" charset="0"/>
                <a:cs typeface="Arial" pitchFamily="34" charset="0"/>
              </a:rPr>
            </a:br>
            <a:r>
              <a:rPr lang="en-GB" sz="6000" b="1" dirty="0" smtClean="0">
                <a:latin typeface="Arial" pitchFamily="34" charset="0"/>
                <a:cs typeface="Arial" pitchFamily="34" charset="0"/>
              </a:rPr>
              <a:t>in The North East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ught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272790" cy="6858000"/>
          </a:xfrm>
          <a:prstGeom prst="rect">
            <a:avLst/>
          </a:prstGeom>
        </p:spPr>
      </p:pic>
      <p:pic>
        <p:nvPicPr>
          <p:cNvPr id="5" name="Picture 4" descr="wearmouth colli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476672"/>
            <a:ext cx="9208839" cy="5760640"/>
          </a:xfrm>
          <a:prstGeom prst="rect">
            <a:avLst/>
          </a:prstGeom>
        </p:spPr>
      </p:pic>
      <p:pic>
        <p:nvPicPr>
          <p:cNvPr id="6" name="Picture 5" descr="Ellington Colli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9148954" cy="6114180"/>
          </a:xfrm>
          <a:prstGeom prst="rect">
            <a:avLst/>
          </a:prstGeom>
        </p:spPr>
      </p:pic>
      <p:pic>
        <p:nvPicPr>
          <p:cNvPr id="7" name="Picture 6" descr="Bowburn 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0"/>
            <a:ext cx="5334000" cy="6845300"/>
          </a:xfrm>
          <a:prstGeom prst="rect">
            <a:avLst/>
          </a:prstGeom>
        </p:spPr>
      </p:pic>
      <p:pic>
        <p:nvPicPr>
          <p:cNvPr id="8" name="Picture 7" descr="Dean &amp; Chapter 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0"/>
            <a:ext cx="5608449" cy="6858000"/>
          </a:xfrm>
          <a:prstGeom prst="rect">
            <a:avLst/>
          </a:prstGeom>
        </p:spPr>
      </p:pic>
      <p:pic>
        <p:nvPicPr>
          <p:cNvPr id="9" name="Picture 8" descr="Monkwearmouth L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0"/>
            <a:ext cx="5644557" cy="6858000"/>
          </a:xfrm>
          <a:prstGeom prst="rect">
            <a:avLst/>
          </a:prstGeom>
        </p:spPr>
      </p:pic>
      <p:pic>
        <p:nvPicPr>
          <p:cNvPr id="11" name="Picture 10" descr="Miners Gala 13th July 2013 (56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 E Coak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52592"/>
            <a:ext cx="4248472" cy="666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m gin Beamish Museum 5139582310_e3d1eb8e8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217024" cy="5256584"/>
          </a:xfrm>
          <a:prstGeom prst="rect">
            <a:avLst/>
          </a:prstGeom>
        </p:spPr>
      </p:pic>
      <p:pic>
        <p:nvPicPr>
          <p:cNvPr id="5" name="Picture 4" descr="Whims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9159687" cy="5473008"/>
          </a:xfrm>
          <a:prstGeom prst="rect">
            <a:avLst/>
          </a:prstGeom>
        </p:spPr>
      </p:pic>
      <p:pic>
        <p:nvPicPr>
          <p:cNvPr id="6" name="Picture 5" descr="Venitlation shaft 1848 Matthias Du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88640"/>
            <a:ext cx="6768752" cy="6566700"/>
          </a:xfrm>
          <a:prstGeom prst="rect">
            <a:avLst/>
          </a:prstGeom>
        </p:spPr>
      </p:pic>
      <p:pic>
        <p:nvPicPr>
          <p:cNvPr id="7" name="Picture 6" descr="Stephenson-safety-la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60648"/>
            <a:ext cx="6552728" cy="6225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tton Colliery c 1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31" y="404664"/>
            <a:ext cx="9019773" cy="5832648"/>
          </a:xfrm>
          <a:prstGeom prst="rect">
            <a:avLst/>
          </a:prstGeom>
        </p:spPr>
      </p:pic>
      <p:pic>
        <p:nvPicPr>
          <p:cNvPr id="13" name="Picture 12" descr="Waggonway Wyl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75428" cy="4908016"/>
          </a:xfrm>
          <a:prstGeom prst="rect">
            <a:avLst/>
          </a:prstGeom>
        </p:spPr>
      </p:pic>
      <p:pic>
        <p:nvPicPr>
          <p:cNvPr id="10" name="Picture 9" descr="Waggonway to staith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59686"/>
            <a:ext cx="9144000" cy="4538628"/>
          </a:xfrm>
          <a:prstGeom prst="rect">
            <a:avLst/>
          </a:prstGeom>
        </p:spPr>
      </p:pic>
      <p:pic>
        <p:nvPicPr>
          <p:cNvPr id="11" name="Picture 10" descr="Keel boa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60937"/>
            <a:ext cx="9144000" cy="4704080"/>
          </a:xfrm>
          <a:prstGeom prst="rect">
            <a:avLst/>
          </a:prstGeom>
        </p:spPr>
      </p:pic>
      <p:pic>
        <p:nvPicPr>
          <p:cNvPr id="12" name="Picture 11" descr="Waggonwa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1052736"/>
            <a:ext cx="9113245" cy="5079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dley Pugging Billy 1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210" y="404664"/>
            <a:ext cx="9166210" cy="5805265"/>
          </a:xfrm>
          <a:prstGeom prst="rect">
            <a:avLst/>
          </a:prstGeom>
        </p:spPr>
      </p:pic>
      <p:pic>
        <p:nvPicPr>
          <p:cNvPr id="5" name="Picture 4" descr="brunton steam horse Newbottle Colliery c 1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205662" cy="6597352"/>
          </a:xfrm>
          <a:prstGeom prst="rect">
            <a:avLst/>
          </a:prstGeom>
        </p:spPr>
      </p:pic>
      <p:pic>
        <p:nvPicPr>
          <p:cNvPr id="6" name="Picture 5" descr="Bowes Railway 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0"/>
            <a:ext cx="8122934" cy="6738671"/>
          </a:xfrm>
          <a:prstGeom prst="rect">
            <a:avLst/>
          </a:prstGeom>
        </p:spPr>
      </p:pic>
      <p:pic>
        <p:nvPicPr>
          <p:cNvPr id="7" name="Picture 6" descr="Bowes Railw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810" y="1"/>
            <a:ext cx="8901686" cy="681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GB" sz="2800" b="1" u="sng" dirty="0">
                <a:latin typeface="Times New Roman" pitchFamily="18" charset="0"/>
                <a:cs typeface="Times New Roman" pitchFamily="18" charset="0"/>
              </a:rPr>
              <a:t>Cost of Haulage of Coal in 1815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horse for 4 miles on wooden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waggonway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1s 3¼d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 horse for 4 miles on iron rails</a:t>
            </a:r>
            <a:r>
              <a:rPr lang="en-GB" dirty="0" smtClean="0"/>
              <a:t>	 </a:t>
            </a:r>
            <a:r>
              <a:rPr lang="en-GB" b="1" dirty="0" smtClean="0"/>
              <a:t>     		</a:t>
            </a:r>
            <a:r>
              <a:rPr lang="en-GB" sz="2800" b="1" dirty="0"/>
              <a:t>    8½d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/>
              <a:t>By steam locomotive for 4 miles		   </a:t>
            </a:r>
            <a:r>
              <a:rPr lang="en-GB" sz="2800" b="1" dirty="0"/>
              <a:t> 3¾d</a:t>
            </a:r>
            <a:r>
              <a:rPr lang="en-GB" dirty="0" smtClean="0"/>
              <a:t>		</a:t>
            </a:r>
            <a:endParaRPr lang="en-GB" dirty="0"/>
          </a:p>
        </p:txBody>
      </p:sp>
      <p:pic>
        <p:nvPicPr>
          <p:cNvPr id="4" name="Picture 3" descr="Stockton_&amp;_Darlington_Railway_1827 with_today's_l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0452"/>
            <a:ext cx="9144000" cy="4197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hn Bowes engrav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33272"/>
            <a:ext cx="9144000" cy="4791456"/>
          </a:xfrm>
          <a:prstGeom prst="rect">
            <a:avLst/>
          </a:prstGeom>
        </p:spPr>
      </p:pic>
      <p:pic>
        <p:nvPicPr>
          <p:cNvPr id="5" name="Picture 4" descr="Portrait of Sir Charles Mark Palmer 1822-19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404664"/>
            <a:ext cx="9144000" cy="6080760"/>
          </a:xfrm>
          <a:prstGeom prst="rect">
            <a:avLst/>
          </a:prstGeom>
        </p:spPr>
      </p:pic>
      <p:pic>
        <p:nvPicPr>
          <p:cNvPr id="6" name="Picture 5" descr="Jarrow march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34" y="0"/>
            <a:ext cx="9019470" cy="6853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pper in coal m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575" y="996461"/>
            <a:ext cx="9173575" cy="4880812"/>
          </a:xfrm>
          <a:prstGeom prst="rect">
            <a:avLst/>
          </a:prstGeom>
        </p:spPr>
      </p:pic>
      <p:pic>
        <p:nvPicPr>
          <p:cNvPr id="5" name="Picture 4" descr="Coal mi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6652" y="908720"/>
            <a:ext cx="9200652" cy="4557861"/>
          </a:xfrm>
          <a:prstGeom prst="rect">
            <a:avLst/>
          </a:prstGeom>
        </p:spPr>
      </p:pic>
      <p:pic>
        <p:nvPicPr>
          <p:cNvPr id="6" name="Picture 5" descr="Cor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0186" y="360040"/>
            <a:ext cx="9204186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65" y="662252"/>
            <a:ext cx="7725544" cy="55054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20000"/>
              </a:lnSpc>
              <a:buNone/>
            </a:pPr>
            <a:r>
              <a:rPr lang="en-US" sz="3300" b="1" dirty="0" smtClean="0"/>
              <a:t>Weekly expenses </a:t>
            </a:r>
            <a:r>
              <a:rPr lang="en-US" b="1" dirty="0" smtClean="0"/>
              <a:t>of a miner’s family in </a:t>
            </a:r>
            <a:r>
              <a:rPr lang="en-US" b="1" dirty="0" smtClean="0"/>
              <a:t>Bishop Auckland in 1842</a:t>
            </a:r>
            <a:r>
              <a:rPr lang="en-US" dirty="0" smtClean="0"/>
              <a:t> </a:t>
            </a:r>
          </a:p>
          <a:p>
            <a:pPr>
              <a:lnSpc>
                <a:spcPct val="220000"/>
              </a:lnSpc>
              <a:buNone/>
            </a:pPr>
            <a:r>
              <a:rPr lang="en-US" b="1" dirty="0" smtClean="0"/>
              <a:t>Man</a:t>
            </a:r>
            <a:r>
              <a:rPr lang="en-US" b="1" dirty="0"/>
              <a:t>, wife and two children – 20s wages per week</a:t>
            </a:r>
            <a:r>
              <a:rPr lang="en-US" dirty="0"/>
              <a:t>.</a:t>
            </a:r>
            <a:endParaRPr lang="en-GB" dirty="0"/>
          </a:p>
          <a:p>
            <a:pPr>
              <a:buNone/>
            </a:pPr>
            <a:r>
              <a:rPr lang="en-US" b="1" dirty="0"/>
              <a:t>Expenditure:</a:t>
            </a:r>
            <a:endParaRPr lang="en-GB" dirty="0"/>
          </a:p>
          <a:p>
            <a:pPr>
              <a:buNone/>
            </a:pPr>
            <a:r>
              <a:rPr lang="en-US" dirty="0" smtClean="0"/>
              <a:t>1lb blasting powder		1s   0d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1lb candles for use in coal pit		     10½d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Soap				       7d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1½lb sugar			 1s  1½d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2oz tea				        6d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¼lb coffee			        7d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21lbs </a:t>
            </a:r>
            <a:r>
              <a:rPr lang="en-US" dirty="0"/>
              <a:t>bread			 2s    0d</a:t>
            </a:r>
            <a:endParaRPr lang="en-GB" dirty="0"/>
          </a:p>
          <a:p>
            <a:pPr>
              <a:buNone/>
            </a:pPr>
            <a:r>
              <a:rPr lang="en-US" dirty="0"/>
              <a:t>Yeast, salt, pepper			        4d</a:t>
            </a:r>
            <a:endParaRPr lang="en-GB" dirty="0"/>
          </a:p>
          <a:p>
            <a:pPr>
              <a:buNone/>
            </a:pPr>
            <a:r>
              <a:rPr lang="en-US" dirty="0"/>
              <a:t>7lb beef				 4s     1d</a:t>
            </a:r>
            <a:endParaRPr lang="en-GB" dirty="0"/>
          </a:p>
          <a:p>
            <a:pPr>
              <a:buNone/>
            </a:pPr>
            <a:r>
              <a:rPr lang="en-US" dirty="0"/>
              <a:t>Pint of milk per day			       9¼d</a:t>
            </a:r>
            <a:endParaRPr lang="en-GB" dirty="0"/>
          </a:p>
          <a:p>
            <a:pPr>
              <a:buNone/>
            </a:pPr>
            <a:r>
              <a:rPr lang="en-US" dirty="0"/>
              <a:t>¾lb butter			 1s  0¾d</a:t>
            </a:r>
            <a:endParaRPr lang="en-GB" dirty="0"/>
          </a:p>
          <a:p>
            <a:pPr>
              <a:buNone/>
            </a:pPr>
            <a:r>
              <a:rPr lang="en-US" dirty="0"/>
              <a:t>1 lb cheese			         8d</a:t>
            </a:r>
            <a:endParaRPr lang="en-GB" dirty="0"/>
          </a:p>
          <a:p>
            <a:pPr>
              <a:buNone/>
            </a:pPr>
            <a:r>
              <a:rPr lang="en-US" dirty="0"/>
              <a:t>Tobacco				</a:t>
            </a:r>
            <a:r>
              <a:rPr lang="en-US" u="sng" dirty="0"/>
              <a:t>         8d</a:t>
            </a:r>
            <a:endParaRPr lang="en-GB" dirty="0"/>
          </a:p>
          <a:p>
            <a:r>
              <a:rPr lang="en-US" dirty="0"/>
              <a:t>				14s  11d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46</Words>
  <Application>Microsoft Office PowerPoint</Application>
  <PresentationFormat>On-screen Show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Coal Mining in The North East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 Mining in The North East</dc:title>
  <dc:creator>Sharman</dc:creator>
  <cp:lastModifiedBy>Sharman</cp:lastModifiedBy>
  <cp:revision>38</cp:revision>
  <dcterms:created xsi:type="dcterms:W3CDTF">2016-02-28T10:08:41Z</dcterms:created>
  <dcterms:modified xsi:type="dcterms:W3CDTF">2016-02-28T17:26:50Z</dcterms:modified>
</cp:coreProperties>
</file>